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9"/>
  </p:notesMasterIdLst>
  <p:handoutMasterIdLst>
    <p:handoutMasterId r:id="rId10"/>
  </p:handoutMasterIdLst>
  <p:sldIdLst>
    <p:sldId id="264" r:id="rId3"/>
    <p:sldId id="265" r:id="rId4"/>
    <p:sldId id="267" r:id="rId5"/>
    <p:sldId id="266" r:id="rId6"/>
    <p:sldId id="268" r:id="rId7"/>
    <p:sldId id="269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howGuides="1">
      <p:cViewPr varScale="1">
        <p:scale>
          <a:sx n="55" d="100"/>
          <a:sy n="55" d="100"/>
        </p:scale>
        <p:origin x="84" y="12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30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hr-HR" smtClean="0">
                <a:solidFill>
                  <a:schemeClr val="tx2"/>
                </a:solidFill>
              </a:rPr>
              <a:t>29.2.2016.</a:t>
            </a:fld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hr-HR" smtClean="0">
                <a:solidFill>
                  <a:schemeClr val="tx2"/>
                </a:solidFill>
              </a:rPr>
              <a:t>‹#›</a:t>
            </a:fld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hr-HR" noProof="0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hr-HR" noProof="0" smtClean="0"/>
              <a:pPr/>
              <a:t>29.2.2016.</a:t>
            </a:fld>
            <a:endParaRPr lang="hr-HR" noProof="0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noProof="0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dirty="0" smtClean="0"/>
              <a:t>Uredite stilove teksta matrice</a:t>
            </a:r>
          </a:p>
          <a:p>
            <a:pPr lvl="1"/>
            <a:r>
              <a:rPr lang="hr-HR" noProof="0" dirty="0" smtClean="0"/>
              <a:t>Druga razina</a:t>
            </a:r>
          </a:p>
          <a:p>
            <a:pPr lvl="2"/>
            <a:r>
              <a:rPr lang="hr-HR" noProof="0" dirty="0" smtClean="0"/>
              <a:t>Treća razina</a:t>
            </a:r>
          </a:p>
          <a:p>
            <a:pPr lvl="3"/>
            <a:r>
              <a:rPr lang="hr-HR" noProof="0" dirty="0" smtClean="0"/>
              <a:t>Četvrta razina</a:t>
            </a:r>
          </a:p>
          <a:p>
            <a:pPr lvl="4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hr-HR" noProof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noProof="0" smtClean="0"/>
              <a:t>Uredite stil podnaslova matrice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hr-HR" noProof="0" smtClean="0"/>
              <a:t>29.2.2016.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hr-HR" noProof="0" smtClean="0"/>
              <a:t>29.2.2016.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hr-HR" noProof="0" smtClean="0"/>
              <a:t>29.2.2016.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noProof="0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hr-HR" noProof="0" smtClean="0"/>
              <a:t>29.2.2016.</a:t>
            </a:fld>
            <a:endParaRPr lang="hr-HR" noProof="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hr-HR" noProof="0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hr-HR" noProof="0" smtClean="0"/>
              <a:t>29.2.2016.</a:t>
            </a:fld>
            <a:endParaRPr lang="hr-HR" noProof="0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hr-HR" noProof="0" smtClean="0"/>
              <a:t>29.2.2016.</a:t>
            </a:fld>
            <a:endParaRPr lang="hr-HR" noProof="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hr-HR" noProof="0" smtClean="0"/>
              <a:t>29.2.2016.</a:t>
            </a:fld>
            <a:endParaRPr lang="hr-HR" noProof="0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hr-HR" noProof="0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hr-HR" noProof="0" smtClean="0"/>
              <a:t>29.2.2016.</a:t>
            </a:fld>
            <a:endParaRPr lang="hr-HR" noProof="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hr-HR" noProof="0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hr-HR" noProof="0" smtClean="0"/>
              <a:t>29.2.2016.</a:t>
            </a:fld>
            <a:endParaRPr lang="hr-HR" noProof="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hr-HR" noProof="0" dirty="0"/>
          </a:p>
        </p:txBody>
      </p:sp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hr-HR" noProof="0" dirty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hr-HR" noProof="0" smtClean="0"/>
              <a:pPr/>
              <a:t>29.2.2016.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Lib" TargetMode="External"/><Relationship Id="rId3" Type="http://schemas.openxmlformats.org/officeDocument/2006/relationships/hyperlink" Target="https://hr.wikipedia.org/wiki/Not" TargetMode="External"/><Relationship Id="rId7" Type="http://schemas.openxmlformats.org/officeDocument/2006/relationships/hyperlink" Target="https://hr.wikipedia.org/w/index.php?title=Apeliot&amp;action=edit&amp;redlink=1" TargetMode="External"/><Relationship Id="rId2" Type="http://schemas.openxmlformats.org/officeDocument/2006/relationships/hyperlink" Target="https://hr.wikipedia.org/w/index.php?title=Borej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r.wikipedia.org/w/index.php?title=Kaik&amp;action=edit&amp;redlink=1" TargetMode="External"/><Relationship Id="rId5" Type="http://schemas.openxmlformats.org/officeDocument/2006/relationships/hyperlink" Target="https://hr.wikipedia.org/wiki/Zefir" TargetMode="External"/><Relationship Id="rId4" Type="http://schemas.openxmlformats.org/officeDocument/2006/relationships/hyperlink" Target="https://hr.wikipedia.org/w/index.php?title=Eur&amp;action=edit&amp;redlink=1" TargetMode="External"/><Relationship Id="rId9" Type="http://schemas.openxmlformats.org/officeDocument/2006/relationships/hyperlink" Target="https://hr.wikipedia.org/w/index.php?title=Skiron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5400" b="1" i="0" baseline="0" dirty="0" smtClean="0">
                <a:solidFill>
                  <a:srgbClr val="374C81"/>
                </a:solidFill>
                <a:latin typeface="Century Gothic"/>
              </a:rPr>
              <a:t>EOL, JAN,</a:t>
            </a:r>
            <a:r>
              <a:rPr lang="hr-HR" b="1" dirty="0">
                <a:solidFill>
                  <a:srgbClr val="374C81"/>
                </a:solidFill>
              </a:rPr>
              <a:t> </a:t>
            </a:r>
            <a:r>
              <a:rPr lang="hr-HR" b="1" dirty="0" smtClean="0">
                <a:solidFill>
                  <a:srgbClr val="374C81"/>
                </a:solidFill>
              </a:rPr>
              <a:t>SOMNUS,</a:t>
            </a:r>
            <a:r>
              <a:rPr lang="hr-HR" b="1" dirty="0"/>
              <a:t/>
            </a:r>
            <a:br>
              <a:rPr lang="hr-HR" b="1" dirty="0"/>
            </a:br>
            <a:r>
              <a:rPr lang="hr-HR" sz="5400" b="1" i="0" baseline="0" dirty="0" smtClean="0">
                <a:solidFill>
                  <a:srgbClr val="374C81"/>
                </a:solidFill>
                <a:latin typeface="Century Gothic"/>
              </a:rPr>
              <a:t> MORS</a:t>
            </a:r>
            <a:r>
              <a:rPr lang="hr-HR" sz="5400" b="1" i="0" dirty="0" smtClean="0">
                <a:solidFill>
                  <a:srgbClr val="374C81"/>
                </a:solidFill>
                <a:latin typeface="Century Gothic"/>
              </a:rPr>
              <a:t>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7208" y="188640"/>
            <a:ext cx="1800201" cy="852512"/>
          </a:xfrm>
        </p:spPr>
        <p:txBody>
          <a:bodyPr/>
          <a:lstStyle/>
          <a:p>
            <a:r>
              <a:rPr lang="hr-HR" b="1" dirty="0" smtClean="0"/>
              <a:t>EOL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57908" y="332656"/>
            <a:ext cx="10301370" cy="6408712"/>
          </a:xfrm>
        </p:spPr>
        <p:txBody>
          <a:bodyPr>
            <a:noAutofit/>
          </a:bodyPr>
          <a:lstStyle/>
          <a:p>
            <a:r>
              <a:rPr lang="hr-HR" sz="3200" b="1" dirty="0"/>
              <a:t>i</a:t>
            </a:r>
            <a:r>
              <a:rPr lang="hr-HR" sz="3200" b="1" dirty="0" smtClean="0"/>
              <a:t>me za boga i gospodara vjetrova</a:t>
            </a:r>
          </a:p>
          <a:p>
            <a:r>
              <a:rPr lang="hr-HR" sz="3200" b="1" dirty="0"/>
              <a:t>n</a:t>
            </a:r>
            <a:r>
              <a:rPr lang="hr-HR" sz="3200" b="1" dirty="0" smtClean="0"/>
              <a:t>avodno tri „boga” se kriju iza tog imena:</a:t>
            </a:r>
          </a:p>
          <a:p>
            <a:r>
              <a:rPr lang="hr-HR" sz="3200" b="1" dirty="0" err="1" smtClean="0"/>
              <a:t>Helenov</a:t>
            </a:r>
            <a:r>
              <a:rPr lang="hr-HR" sz="3200" b="1" dirty="0" smtClean="0"/>
              <a:t> sin – vladar </a:t>
            </a:r>
            <a:r>
              <a:rPr lang="hr-HR" sz="3200" b="1" dirty="0" err="1" smtClean="0"/>
              <a:t>Eolije</a:t>
            </a:r>
            <a:r>
              <a:rPr lang="hr-HR" sz="3200" b="1" dirty="0" smtClean="0"/>
              <a:t>/</a:t>
            </a:r>
            <a:r>
              <a:rPr lang="hr-HR" sz="3200" b="1" dirty="0" err="1" smtClean="0"/>
              <a:t>Tesalije</a:t>
            </a:r>
            <a:r>
              <a:rPr lang="hr-HR" sz="3200" b="1" dirty="0" smtClean="0"/>
              <a:t> (osnivač eolskog naroda), njegova vanbračna kći je majka 2.Eola</a:t>
            </a:r>
          </a:p>
          <a:p>
            <a:r>
              <a:rPr lang="hr-HR" sz="3200" b="1" dirty="0" smtClean="0"/>
              <a:t>Posejdonov sin – osnovao Eolske otoke; 6 sinova i kćeri, sretno živjeli do </a:t>
            </a:r>
            <a:r>
              <a:rPr lang="hr-HR" sz="3200" b="1" dirty="0" err="1" smtClean="0"/>
              <a:t>incestuoznog</a:t>
            </a:r>
            <a:r>
              <a:rPr lang="hr-HR" sz="3200" b="1" dirty="0" smtClean="0"/>
              <a:t> odnosa (izopćenje, samoubojstvo, bacanje djeteta psima)</a:t>
            </a:r>
          </a:p>
          <a:p>
            <a:r>
              <a:rPr lang="hr-HR" sz="3200" b="1" dirty="0" err="1" smtClean="0"/>
              <a:t>Hipotov</a:t>
            </a:r>
            <a:r>
              <a:rPr lang="hr-HR" sz="3200" b="1" dirty="0" smtClean="0"/>
              <a:t> sin – živi na plutajućem otoku; pomogao Odiseju</a:t>
            </a:r>
          </a:p>
          <a:p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305278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77788" y="428179"/>
            <a:ext cx="113772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latin typeface="+mj-lt"/>
              </a:rPr>
              <a:t>Među </a:t>
            </a:r>
            <a:r>
              <a:rPr lang="hr-HR" sz="3200" b="1" dirty="0" err="1">
                <a:latin typeface="+mj-lt"/>
              </a:rPr>
              <a:t>Eolovim</a:t>
            </a:r>
            <a:r>
              <a:rPr lang="hr-HR" sz="3200" b="1" dirty="0">
                <a:latin typeface="+mj-lt"/>
              </a:rPr>
              <a:t> vjetrovima najznačajniji su bili osmero braće </a:t>
            </a:r>
            <a:r>
              <a:rPr lang="hr-HR" sz="3200" b="1" i="1" dirty="0" err="1">
                <a:latin typeface="+mj-lt"/>
              </a:rPr>
              <a:t>Anemoi</a:t>
            </a:r>
            <a:r>
              <a:rPr lang="hr-HR" sz="3200" b="1" dirty="0">
                <a:latin typeface="+mj-lt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200" b="1" dirty="0" err="1" smtClean="0">
                <a:latin typeface="+mj-lt"/>
                <a:hlinkClick r:id="rId2" tooltip="Borej (stranica ne postoji)"/>
              </a:rPr>
              <a:t>Borej</a:t>
            </a:r>
            <a:r>
              <a:rPr lang="hr-HR" sz="3200" b="1" dirty="0" smtClean="0">
                <a:latin typeface="+mj-lt"/>
              </a:rPr>
              <a:t> -  </a:t>
            </a:r>
            <a:r>
              <a:rPr lang="hr-HR" sz="3200" b="1" dirty="0">
                <a:latin typeface="+mj-lt"/>
              </a:rPr>
              <a:t>siloviti </a:t>
            </a:r>
            <a:r>
              <a:rPr lang="hr-HR" sz="3200" b="1" dirty="0" smtClean="0">
                <a:latin typeface="+mj-lt"/>
              </a:rPr>
              <a:t>sjeverni vjetar;</a:t>
            </a:r>
            <a:endParaRPr lang="hr-HR" sz="3200" b="1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3200" b="1" dirty="0" err="1" smtClean="0">
                <a:latin typeface="+mj-lt"/>
                <a:hlinkClick r:id="rId3" tooltip="Not"/>
              </a:rPr>
              <a:t>Not</a:t>
            </a:r>
            <a:r>
              <a:rPr lang="hr-HR" sz="3200" b="1" dirty="0" smtClean="0">
                <a:latin typeface="+mj-lt"/>
              </a:rPr>
              <a:t> -  </a:t>
            </a:r>
            <a:r>
              <a:rPr lang="hr-HR" sz="3200" b="1" dirty="0">
                <a:latin typeface="+mj-lt"/>
              </a:rPr>
              <a:t>južni vjetar, topao i vlažan;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200" b="1" dirty="0" err="1" smtClean="0">
                <a:latin typeface="+mj-lt"/>
                <a:hlinkClick r:id="rId4" tooltip="Eur (stranica ne postoji)"/>
              </a:rPr>
              <a:t>Eur</a:t>
            </a:r>
            <a:r>
              <a:rPr lang="hr-HR" sz="3200" b="1" dirty="0" smtClean="0">
                <a:latin typeface="+mj-lt"/>
              </a:rPr>
              <a:t> -  </a:t>
            </a:r>
            <a:r>
              <a:rPr lang="hr-HR" sz="3200" b="1" dirty="0">
                <a:latin typeface="+mj-lt"/>
              </a:rPr>
              <a:t>suhi istočni vjetar koji nosi lijepo vrijeme;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200" b="1" dirty="0" err="1" smtClean="0">
                <a:latin typeface="+mj-lt"/>
                <a:hlinkClick r:id="rId5" tooltip="Zefir"/>
              </a:rPr>
              <a:t>Zefir</a:t>
            </a:r>
            <a:r>
              <a:rPr lang="hr-HR" sz="3200" b="1" dirty="0" smtClean="0">
                <a:latin typeface="+mj-lt"/>
              </a:rPr>
              <a:t> -  </a:t>
            </a:r>
            <a:r>
              <a:rPr lang="hr-HR" sz="3200" b="1" dirty="0">
                <a:latin typeface="+mj-lt"/>
              </a:rPr>
              <a:t>nježan i blag zapadni vjetar;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200" b="1" dirty="0" err="1" smtClean="0">
                <a:latin typeface="+mj-lt"/>
                <a:hlinkClick r:id="rId6" tooltip="Kaik (stranica ne postoji)"/>
              </a:rPr>
              <a:t>Kaik</a:t>
            </a:r>
            <a:r>
              <a:rPr lang="hr-HR" sz="3200" b="1" dirty="0" smtClean="0">
                <a:latin typeface="+mj-lt"/>
              </a:rPr>
              <a:t> -  </a:t>
            </a:r>
            <a:r>
              <a:rPr lang="hr-HR" sz="3200" b="1" dirty="0">
                <a:latin typeface="+mj-lt"/>
              </a:rPr>
              <a:t>sjeveroistočni vjetar koji u rukama nosi </a:t>
            </a:r>
            <a:r>
              <a:rPr lang="hr-HR" sz="3200" b="1" dirty="0" smtClean="0">
                <a:latin typeface="+mj-lt"/>
              </a:rPr>
              <a:t>masline;</a:t>
            </a:r>
            <a:endParaRPr lang="hr-HR" sz="3200" b="1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3200" b="1" dirty="0" err="1" smtClean="0">
                <a:latin typeface="+mj-lt"/>
                <a:hlinkClick r:id="rId7" tooltip="Apeliot (stranica ne postoji)"/>
              </a:rPr>
              <a:t>Apeliot</a:t>
            </a:r>
            <a:r>
              <a:rPr lang="hr-HR" sz="3200" b="1" dirty="0" smtClean="0">
                <a:latin typeface="+mj-lt"/>
              </a:rPr>
              <a:t> -  </a:t>
            </a:r>
            <a:r>
              <a:rPr lang="hr-HR" sz="3200" b="1" dirty="0">
                <a:latin typeface="+mj-lt"/>
              </a:rPr>
              <a:t>jugoistočni vjetar koji u rukama nosi zrelo voće;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200" b="1" dirty="0" err="1" smtClean="0">
                <a:latin typeface="+mj-lt"/>
                <a:hlinkClick r:id="rId8" tooltip="Lib"/>
              </a:rPr>
              <a:t>Lib</a:t>
            </a:r>
            <a:r>
              <a:rPr lang="hr-HR" sz="3200" b="1" dirty="0" smtClean="0">
                <a:latin typeface="+mj-lt"/>
              </a:rPr>
              <a:t> -  </a:t>
            </a:r>
            <a:r>
              <a:rPr lang="hr-HR" sz="3200" b="1" dirty="0">
                <a:latin typeface="+mj-lt"/>
              </a:rPr>
              <a:t>jugozapadni vjetar </a:t>
            </a:r>
            <a:r>
              <a:rPr lang="hr-HR" sz="3200" b="1" dirty="0" err="1">
                <a:latin typeface="+mj-lt"/>
              </a:rPr>
              <a:t>zaogrnjen</a:t>
            </a:r>
            <a:r>
              <a:rPr lang="hr-HR" sz="3200" b="1" dirty="0">
                <a:latin typeface="+mj-lt"/>
              </a:rPr>
              <a:t> maglom;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3200" b="1" dirty="0" err="1" smtClean="0">
                <a:latin typeface="+mj-lt"/>
                <a:hlinkClick r:id="rId9" tooltip="Skiron (stranica ne postoji)"/>
              </a:rPr>
              <a:t>Skiron</a:t>
            </a:r>
            <a:r>
              <a:rPr lang="hr-HR" sz="3200" b="1" dirty="0" smtClean="0">
                <a:latin typeface="+mj-lt"/>
              </a:rPr>
              <a:t> -  </a:t>
            </a:r>
            <a:r>
              <a:rPr lang="hr-HR" sz="3200" b="1" dirty="0">
                <a:latin typeface="+mj-lt"/>
              </a:rPr>
              <a:t>sjeverozapadni vjetar koji u ruci nosi urnu punu vode, uvijek spreman da je izlije na zemlju.</a:t>
            </a:r>
          </a:p>
        </p:txBody>
      </p:sp>
    </p:spTree>
    <p:extLst>
      <p:ext uri="{BB962C8B-B14F-4D97-AF65-F5344CB8AC3E}">
        <p14:creationId xmlns:p14="http://schemas.microsoft.com/office/powerpoint/2010/main" val="34052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7208" y="188640"/>
            <a:ext cx="1800201" cy="852512"/>
          </a:xfrm>
        </p:spPr>
        <p:txBody>
          <a:bodyPr/>
          <a:lstStyle/>
          <a:p>
            <a:r>
              <a:rPr lang="hr-HR" b="1" dirty="0" smtClean="0"/>
              <a:t>JAN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57908" y="332656"/>
            <a:ext cx="10301370" cy="6408712"/>
          </a:xfrm>
        </p:spPr>
        <p:txBody>
          <a:bodyPr>
            <a:noAutofit/>
          </a:bodyPr>
          <a:lstStyle/>
          <a:p>
            <a:r>
              <a:rPr lang="hr-HR" sz="3200" b="1" dirty="0" smtClean="0"/>
              <a:t>dvoglavi rimski bog, </a:t>
            </a:r>
            <a:r>
              <a:rPr lang="hr-HR" sz="3200" b="1" dirty="0"/>
              <a:t>čuvar kuća i puteva, simbol </a:t>
            </a:r>
            <a:r>
              <a:rPr lang="hr-HR" sz="3200" b="1" dirty="0" err="1"/>
              <a:t>dvoličnosi</a:t>
            </a:r>
            <a:r>
              <a:rPr lang="hr-HR" sz="3200" b="1" dirty="0"/>
              <a:t>, bez </a:t>
            </a:r>
            <a:r>
              <a:rPr lang="hr-HR" sz="3200" b="1" dirty="0" smtClean="0"/>
              <a:t>grčkog pandana</a:t>
            </a:r>
          </a:p>
          <a:p>
            <a:r>
              <a:rPr lang="hr-HR" sz="3200" b="1" dirty="0"/>
              <a:t>n</a:t>
            </a:r>
            <a:r>
              <a:rPr lang="hr-HR" sz="3200" b="1" dirty="0" smtClean="0"/>
              <a:t>a novčićima prikazan s dvije glave – početak i kraj/prošlost i budućnost</a:t>
            </a:r>
          </a:p>
          <a:p>
            <a:r>
              <a:rPr lang="hr-HR" sz="3200" b="1" dirty="0"/>
              <a:t>s</a:t>
            </a:r>
            <a:r>
              <a:rPr lang="hr-HR" sz="3200" b="1" dirty="0" smtClean="0"/>
              <a:t>imboli – vrata i ključ</a:t>
            </a:r>
          </a:p>
          <a:p>
            <a:r>
              <a:rPr lang="hr-HR" sz="3200" b="1" dirty="0"/>
              <a:t>p</a:t>
            </a:r>
            <a:r>
              <a:rPr lang="hr-HR" sz="3200" b="1" dirty="0" smtClean="0"/>
              <a:t>o njemu je dobio ime prvi mjesec u godini (januar) i navodno su njemu u čast bile svetkovine prvi dan u godini</a:t>
            </a:r>
          </a:p>
          <a:p>
            <a:r>
              <a:rPr lang="hr-HR" sz="3200" b="1" dirty="0"/>
              <a:t>č</a:t>
            </a:r>
            <a:r>
              <a:rPr lang="hr-HR" sz="3200" b="1" dirty="0" smtClean="0"/>
              <a:t>uvar mira – dvostruka vrata na Forumu zatvarala su se u razdobljima mira</a:t>
            </a:r>
          </a:p>
          <a:p>
            <a:endParaRPr lang="hr-HR" sz="3200" b="1" dirty="0" smtClean="0"/>
          </a:p>
          <a:p>
            <a:endParaRPr lang="hr-HR" sz="3200" b="1" dirty="0" smtClean="0"/>
          </a:p>
          <a:p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29665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7208" y="332656"/>
            <a:ext cx="2492828" cy="1428576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SOMNUS/HIPNOS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10036" y="332656"/>
            <a:ext cx="9149242" cy="6408712"/>
          </a:xfrm>
        </p:spPr>
        <p:txBody>
          <a:bodyPr>
            <a:noAutofit/>
          </a:bodyPr>
          <a:lstStyle/>
          <a:p>
            <a:r>
              <a:rPr lang="hr-HR" sz="3200" b="1" dirty="0"/>
              <a:t>p</a:t>
            </a:r>
            <a:r>
              <a:rPr lang="hr-HR" sz="3200" b="1" dirty="0" smtClean="0"/>
              <a:t>ersonifikacija sna</a:t>
            </a:r>
          </a:p>
          <a:p>
            <a:r>
              <a:rPr lang="hr-HR" sz="3200" b="1" dirty="0"/>
              <a:t>ž</a:t>
            </a:r>
            <a:r>
              <a:rPr lang="hr-HR" sz="3200" b="1" dirty="0" smtClean="0"/>
              <a:t>ivi u pećini bez svjetla, nema vrata, na ulazu makovi i drugo bilje sa sličnim učinkom</a:t>
            </a:r>
          </a:p>
          <a:p>
            <a:r>
              <a:rPr lang="hr-HR" sz="3200" b="1" dirty="0"/>
              <a:t>k</a:t>
            </a:r>
            <a:r>
              <a:rPr lang="hr-HR" sz="3200" b="1" dirty="0" smtClean="0"/>
              <a:t>roz pećinu prolazi rijeka Leta (rijeka zaborava)</a:t>
            </a:r>
          </a:p>
          <a:p>
            <a:r>
              <a:rPr lang="hr-HR" sz="3200" b="1" dirty="0"/>
              <a:t>m</a:t>
            </a:r>
            <a:r>
              <a:rPr lang="hr-HR" sz="3200" b="1" dirty="0" smtClean="0"/>
              <a:t>ajka </a:t>
            </a:r>
            <a:r>
              <a:rPr lang="hr-HR" sz="3200" b="1" dirty="0" err="1" smtClean="0"/>
              <a:t>Niks</a:t>
            </a:r>
            <a:r>
              <a:rPr lang="hr-HR" sz="3200" b="1" dirty="0" smtClean="0"/>
              <a:t> (božanstvo noći), otac </a:t>
            </a:r>
            <a:r>
              <a:rPr lang="hr-HR" sz="3200" b="1" dirty="0" err="1" smtClean="0"/>
              <a:t>Ereb</a:t>
            </a:r>
            <a:r>
              <a:rPr lang="hr-HR" sz="3200" b="1" dirty="0" smtClean="0"/>
              <a:t> (božanstvo mraka), supruga </a:t>
            </a:r>
            <a:r>
              <a:rPr lang="hr-HR" sz="3200" b="1" dirty="0" err="1" smtClean="0"/>
              <a:t>Pasitea</a:t>
            </a:r>
            <a:r>
              <a:rPr lang="hr-HR" sz="3200" b="1" dirty="0" smtClean="0"/>
              <a:t> (božanstvo halucinacije i relaksacije)</a:t>
            </a:r>
          </a:p>
          <a:p>
            <a:r>
              <a:rPr lang="hr-HR" sz="3200" b="1" dirty="0"/>
              <a:t>t</a:t>
            </a:r>
            <a:r>
              <a:rPr lang="hr-HR" sz="3200" b="1" dirty="0" smtClean="0"/>
              <a:t>ri sina – krilati bog sna </a:t>
            </a:r>
            <a:r>
              <a:rPr lang="hr-HR" sz="3200" b="1" dirty="0" err="1" smtClean="0"/>
              <a:t>Morfej</a:t>
            </a:r>
            <a:r>
              <a:rPr lang="hr-HR" sz="3200" b="1" dirty="0" smtClean="0"/>
              <a:t> (</a:t>
            </a:r>
            <a:r>
              <a:rPr lang="hr-HR" sz="3200" b="1" dirty="0" err="1" smtClean="0"/>
              <a:t>Morpheus</a:t>
            </a:r>
            <a:r>
              <a:rPr lang="hr-HR" sz="3200" b="1" dirty="0" smtClean="0"/>
              <a:t>)</a:t>
            </a:r>
          </a:p>
          <a:p>
            <a:endParaRPr lang="hr-HR" sz="3200" b="1" dirty="0" smtClean="0"/>
          </a:p>
          <a:p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80202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9756" y="548680"/>
            <a:ext cx="2016224" cy="924520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MORS/</a:t>
            </a:r>
            <a:br>
              <a:rPr lang="hr-HR" sz="2800" b="1" dirty="0" smtClean="0"/>
            </a:br>
            <a:r>
              <a:rPr lang="hr-HR" sz="2800" b="1" dirty="0" smtClean="0"/>
              <a:t>TANATOS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38028" y="332656"/>
            <a:ext cx="9221250" cy="6408712"/>
          </a:xfrm>
        </p:spPr>
        <p:txBody>
          <a:bodyPr>
            <a:noAutofit/>
          </a:bodyPr>
          <a:lstStyle/>
          <a:p>
            <a:r>
              <a:rPr lang="hr-HR" sz="3200" b="1" dirty="0"/>
              <a:t>p</a:t>
            </a:r>
            <a:r>
              <a:rPr lang="hr-HR" sz="3200" b="1" dirty="0" smtClean="0"/>
              <a:t>ersonifikacija smrti</a:t>
            </a:r>
          </a:p>
          <a:p>
            <a:r>
              <a:rPr lang="hr-HR" sz="3200" b="1" dirty="0" smtClean="0"/>
              <a:t>sin božice noći </a:t>
            </a:r>
            <a:r>
              <a:rPr lang="hr-HR" sz="3200" b="1" dirty="0" err="1" smtClean="0"/>
              <a:t>Niks</a:t>
            </a:r>
            <a:r>
              <a:rPr lang="hr-HR" sz="3200" b="1" dirty="0" smtClean="0"/>
              <a:t>, brat </a:t>
            </a:r>
            <a:r>
              <a:rPr lang="hr-HR" sz="3200" b="1" dirty="0" err="1" smtClean="0"/>
              <a:t>Somnus</a:t>
            </a:r>
            <a:endParaRPr lang="hr-HR" sz="3200" b="1" dirty="0" smtClean="0"/>
          </a:p>
          <a:p>
            <a:r>
              <a:rPr lang="hr-HR" sz="3200" b="1" dirty="0"/>
              <a:t>k</a:t>
            </a:r>
            <a:r>
              <a:rPr lang="hr-HR" sz="3200" b="1" dirty="0" smtClean="0"/>
              <a:t>ad netko umre, </a:t>
            </a:r>
            <a:r>
              <a:rPr lang="hr-HR" sz="3200" b="1" dirty="0" err="1" smtClean="0"/>
              <a:t>Mors</a:t>
            </a:r>
            <a:r>
              <a:rPr lang="hr-HR" sz="3200" b="1" dirty="0" smtClean="0"/>
              <a:t> mu uzima dušu i nosi je do Plutona (jer on jest bog podzemlja, ali ne i smrti)</a:t>
            </a:r>
          </a:p>
          <a:p>
            <a:r>
              <a:rPr lang="hr-HR" sz="3200" b="1" dirty="0"/>
              <a:t>u</a:t>
            </a:r>
            <a:r>
              <a:rPr lang="hr-HR" sz="3200" b="1" dirty="0" smtClean="0"/>
              <a:t>logu dijeli s Merkurom</a:t>
            </a:r>
          </a:p>
          <a:p>
            <a:endParaRPr lang="hr-HR" sz="3200" b="1" dirty="0" smtClean="0"/>
          </a:p>
          <a:p>
            <a:endParaRPr lang="hr-HR" sz="3200" b="1" dirty="0" smtClean="0"/>
          </a:p>
          <a:p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13580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3BDBB01-F313-4A15-8247-4397A77E1F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plave boje sa slikom naslaganih knjiga (široki zaslon)</Template>
  <TotalTime>0</TotalTime>
  <Words>337</Words>
  <Application>Microsoft Office PowerPoint</Application>
  <PresentationFormat>Prilagođeno</PresentationFormat>
  <Paragraphs>35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Books_16x9</vt:lpstr>
      <vt:lpstr>EOL, JAN, SOMNUS,  MORS </vt:lpstr>
      <vt:lpstr>EOL</vt:lpstr>
      <vt:lpstr>PowerPointova prezentacija</vt:lpstr>
      <vt:lpstr>JAN</vt:lpstr>
      <vt:lpstr>SOMNUS/HIPNOS</vt:lpstr>
      <vt:lpstr>MORS/ TANATOS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2016-02-29T10:02:26Z</dcterms:created>
  <dcterms:modified xsi:type="dcterms:W3CDTF">2016-02-29T10:36:28Z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